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PT Sans Narrow"/>
      <p:regular r:id="rId21"/>
      <p:bold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TSansNarrow-bold.fntdata"/><Relationship Id="rId21" Type="http://schemas.openxmlformats.org/officeDocument/2006/relationships/font" Target="fonts/PTSansNarrow-regular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c018478ec_1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c018478ec_1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c018478e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c018478e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c018478ec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c018478ec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c018478e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c018478e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c018478ec_1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c018478ec_1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c018478ec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c018478ec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c018478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c018478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c018478e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c018478e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c018478ec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c018478ec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c018478ec_3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c018478ec_3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c018478ec_1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c018478ec_1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c018478ec_3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c018478ec_3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c018478e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c018478e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c018478ec_1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c018478ec_1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創意電資工程入門教育設計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期末自選專案實作</a:t>
            </a:r>
            <a:endParaRPr sz="360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成員: 嘉豪,凱威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決策演算法：Worst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Worst: </a:t>
            </a:r>
            <a:r>
              <a:rPr b="1" lang="en" sz="2400"/>
              <a:t>NO FEEDBACK</a:t>
            </a:r>
            <a:r>
              <a:rPr lang="en" sz="2400"/>
              <a:t>，</a:t>
            </a:r>
            <a:r>
              <a:rPr lang="en" sz="2400"/>
              <a:t>純粹走過銀行一輪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-&gt;出車禍</a:t>
            </a:r>
            <a:endParaRPr sz="2400"/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7700" y="1926775"/>
            <a:ext cx="6030374" cy="279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決策演算法：somehow</a:t>
            </a:r>
            <a:r>
              <a:rPr lang="en"/>
              <a:t> better</a:t>
            </a:r>
            <a:endParaRPr/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Police：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Tracks the coordinate of robber, but not predicting its current destination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(</a:t>
            </a:r>
            <a:r>
              <a:rPr b="1" lang="en" sz="1800"/>
              <a:t>no feedforward</a:t>
            </a:r>
            <a:r>
              <a:rPr lang="en" sz="1800"/>
              <a:t>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Robber: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knows which bank is safer to rob, but ignores the currently risky nodes	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(</a:t>
            </a:r>
            <a:r>
              <a:rPr b="1" lang="en" sz="1800"/>
              <a:t>not enough feedback info.</a:t>
            </a:r>
            <a:r>
              <a:rPr lang="en" sz="1800"/>
              <a:t>)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決策演算法:Best</a:t>
            </a:r>
            <a:r>
              <a:rPr lang="en"/>
              <a:t>(in theory)</a:t>
            </a:r>
            <a:r>
              <a:rPr lang="en"/>
              <a:t> we can think of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Best(</a:t>
            </a:r>
            <a:r>
              <a:rPr b="1" lang="en"/>
              <a:t>Feedback-Feedforward Hybrid Control</a:t>
            </a:r>
            <a:r>
              <a:rPr lang="en"/>
              <a:t>):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both predicts the destination of their opponent concerning opponent position and chooses the optimal destination to go to </a:t>
            </a:r>
            <a:endParaRPr sz="18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1" marL="914400" rtl="0" algn="l">
              <a:spcBef>
                <a:spcPts val="16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Police chases robber to death if near proximity(</a:t>
            </a:r>
            <a:r>
              <a:rPr b="1" lang="en" sz="1800">
                <a:solidFill>
                  <a:srgbClr val="FF0000"/>
                </a:solidFill>
              </a:rPr>
              <a:t>LOCK ON</a:t>
            </a:r>
            <a:r>
              <a:rPr lang="en" sz="1800"/>
              <a:t>)</a:t>
            </a:r>
            <a:endParaRPr sz="18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Somehow hard to discern from random traversal if not in </a:t>
            </a:r>
            <a:r>
              <a:rPr b="1" lang="en">
                <a:solidFill>
                  <a:srgbClr val="FF0000"/>
                </a:solidFill>
              </a:rPr>
              <a:t>LOCK ON </a:t>
            </a:r>
            <a:r>
              <a:rPr lang="en">
                <a:solidFill>
                  <a:srgbClr val="000000"/>
                </a:solidFill>
              </a:rPr>
              <a:t>mode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情境呈現(影片欣賞)</a:t>
            </a: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750" y="1346683"/>
            <a:ext cx="5588500" cy="314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遇到的問題和結論</a:t>
            </a:r>
            <a:endParaRPr/>
          </a:p>
        </p:txBody>
      </p:sp>
      <p:sp>
        <p:nvSpPr>
          <p:cNvPr id="148" name="Google Shape;148;p26"/>
          <p:cNvSpPr txBox="1"/>
          <p:nvPr>
            <p:ph idx="1" type="body"/>
          </p:nvPr>
        </p:nvSpPr>
        <p:spPr>
          <a:xfrm>
            <a:off x="279600" y="128237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大型地圖的製作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 sz="2000"/>
              <a:t>製作方式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AutoNum type="romanLcPeriod"/>
            </a:pPr>
            <a:r>
              <a:rPr lang="en" sz="2000"/>
              <a:t>拼圖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AutoNum type="romanLcPeriod"/>
            </a:pPr>
            <a:r>
              <a:rPr lang="en" sz="2000"/>
              <a:t>印刷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 sz="2000"/>
              <a:t>經費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 sz="2000"/>
              <a:t>demo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演算法</a:t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734700" y="2175175"/>
            <a:ext cx="1674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Q &amp; A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教案目標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192875" y="1266325"/>
            <a:ext cx="89511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學習如何將模擬情境轉換為實境實現</a:t>
            </a:r>
            <a:endParaRPr sz="2400">
              <a:solidFill>
                <a:srgbClr val="00000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sz="2400">
                <a:solidFill>
                  <a:srgbClr val="000000"/>
                </a:solidFill>
              </a:rPr>
              <a:t>警匪、強盜</a:t>
            </a:r>
            <a:endParaRPr sz="2400">
              <a:solidFill>
                <a:srgbClr val="00000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sz="2400">
                <a:solidFill>
                  <a:srgbClr val="000000"/>
                </a:solidFill>
              </a:rPr>
              <a:t>聯合國運送物資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藉由</a:t>
            </a:r>
            <a:r>
              <a:rPr b="1" lang="en" sz="2400">
                <a:solidFill>
                  <a:srgbClr val="FF0000"/>
                </a:solidFill>
              </a:rPr>
              <a:t>決策演算法</a:t>
            </a:r>
            <a:r>
              <a:rPr lang="en" sz="2400">
                <a:solidFill>
                  <a:srgbClr val="000000"/>
                </a:solidFill>
              </a:rPr>
              <a:t>的實作，訓練學生</a:t>
            </a:r>
            <a:r>
              <a:rPr b="1" lang="en" sz="2400">
                <a:solidFill>
                  <a:srgbClr val="FF0000"/>
                </a:solidFill>
              </a:rPr>
              <a:t>創意發想</a:t>
            </a:r>
            <a:r>
              <a:rPr lang="en" sz="2400">
                <a:solidFill>
                  <a:srgbClr val="000000"/>
                </a:solidFill>
              </a:rPr>
              <a:t>以及</a:t>
            </a:r>
            <a:r>
              <a:rPr b="1" lang="en" sz="2400">
                <a:solidFill>
                  <a:srgbClr val="FF0000"/>
                </a:solidFill>
              </a:rPr>
              <a:t>實現的能力(包含解決問題)</a:t>
            </a:r>
            <a:r>
              <a:rPr lang="en" sz="2400">
                <a:solidFill>
                  <a:srgbClr val="000000"/>
                </a:solidFill>
              </a:rPr>
              <a:t>，以及激發此動機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large scale project managing</a:t>
            </a:r>
            <a:endParaRPr sz="24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情境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聯合國人道組織(</a:t>
            </a:r>
            <a:r>
              <a:rPr lang="en" sz="2400">
                <a:solidFill>
                  <a:srgbClr val="FF0000"/>
                </a:solidFill>
              </a:rPr>
              <a:t>搶匪</a:t>
            </a:r>
            <a:r>
              <a:rPr lang="en" sz="2400"/>
              <a:t>)</a:t>
            </a:r>
            <a:r>
              <a:rPr lang="en" sz="2400">
                <a:solidFill>
                  <a:srgbClr val="000000"/>
                </a:solidFill>
              </a:rPr>
              <a:t>運送物資至第三世界各村莊</a:t>
            </a:r>
            <a:r>
              <a:rPr lang="en" sz="2400"/>
              <a:t>(</a:t>
            </a:r>
            <a:r>
              <a:rPr lang="en" sz="2400">
                <a:solidFill>
                  <a:srgbClr val="BF9000"/>
                </a:solidFill>
              </a:rPr>
              <a:t>銀行</a:t>
            </a:r>
            <a:r>
              <a:rPr lang="en" sz="2400"/>
              <a:t>)</a:t>
            </a:r>
            <a:r>
              <a:rPr lang="en" sz="2400">
                <a:solidFill>
                  <a:srgbClr val="000000"/>
                </a:solidFill>
              </a:rPr>
              <a:t>，然而物資有限，只夠送至四個，送完後由兩逃生口其一逃出本區域(遊戲成功)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第三世界軍閥(</a:t>
            </a:r>
            <a:r>
              <a:rPr lang="en" sz="2400">
                <a:solidFill>
                  <a:srgbClr val="0000FF"/>
                </a:solidFill>
              </a:rPr>
              <a:t>警察</a:t>
            </a:r>
            <a:r>
              <a:rPr lang="en" sz="2400"/>
              <a:t>)</a:t>
            </a:r>
            <a:r>
              <a:rPr lang="en" sz="2400">
                <a:solidFill>
                  <a:srgbClr val="000000"/>
                </a:solidFill>
              </a:rPr>
              <a:t>須攔截物資運輸車，一但攔截到即物資全無(遊戲失敗)</a:t>
            </a:r>
            <a:br>
              <a:rPr lang="en" sz="2400">
                <a:solidFill>
                  <a:srgbClr val="000000"/>
                </a:solidFill>
              </a:rPr>
            </a:b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FF0000"/>
                </a:solidFill>
              </a:rPr>
              <a:t>搶</a:t>
            </a:r>
            <a:r>
              <a:rPr lang="en" sz="2400">
                <a:solidFill>
                  <a:srgbClr val="FF0000"/>
                </a:solidFill>
              </a:rPr>
              <a:t>匪</a:t>
            </a:r>
            <a:r>
              <a:rPr lang="en" sz="2400">
                <a:solidFill>
                  <a:srgbClr val="000000"/>
                </a:solidFill>
              </a:rPr>
              <a:t>須避開</a:t>
            </a:r>
            <a:r>
              <a:rPr lang="en" sz="2400">
                <a:solidFill>
                  <a:srgbClr val="0000FF"/>
                </a:solidFill>
              </a:rPr>
              <a:t>警察</a:t>
            </a:r>
            <a:r>
              <a:rPr lang="en" sz="2400">
                <a:solidFill>
                  <a:srgbClr val="000000"/>
                </a:solidFill>
              </a:rPr>
              <a:t>完成任務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0000FF"/>
                </a:solidFill>
              </a:rPr>
              <a:t>警察</a:t>
            </a:r>
            <a:r>
              <a:rPr lang="en" sz="2400">
                <a:solidFill>
                  <a:srgbClr val="000000"/>
                </a:solidFill>
              </a:rPr>
              <a:t>須攔截</a:t>
            </a:r>
            <a:r>
              <a:rPr lang="en" sz="2400">
                <a:solidFill>
                  <a:srgbClr val="FF0000"/>
                </a:solidFill>
              </a:rPr>
              <a:t>搶匪</a:t>
            </a:r>
            <a:r>
              <a:rPr lang="en" sz="2400">
                <a:solidFill>
                  <a:srgbClr val="000000"/>
                </a:solidFill>
              </a:rPr>
              <a:t>完成任務</a:t>
            </a:r>
            <a:endParaRPr sz="24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實作環境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97400" y="1266325"/>
            <a:ext cx="4660200" cy="3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11*</a:t>
            </a:r>
            <a:r>
              <a:rPr lang="en" sz="2400">
                <a:solidFill>
                  <a:srgbClr val="000000"/>
                </a:solidFill>
              </a:rPr>
              <a:t>11+6的地圖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每個node下都埋RFID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右邊三個node擇二成為兩車出發點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紅色node為銀行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搶匪可由右上兩綠色node擇一逃走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0600" y="1266325"/>
            <a:ext cx="4216499" cy="290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各周教案整合與新知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課內：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BFS based topics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沿用指定題自走車(W1~W6)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課外：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Decision making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Concepts of feedback &amp; feedforward control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Delay Reduction: real time, synchronize, thread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--&gt;Python Threading Library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難易度評估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Large scale of decision-making algorithm codes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System Integration </a:t>
            </a:r>
            <a:r>
              <a:rPr lang="en" sz="2400"/>
              <a:t>&amp; </a:t>
            </a:r>
            <a:r>
              <a:rPr b="1" lang="en" sz="2400"/>
              <a:t>debugging!</a:t>
            </a:r>
            <a:endParaRPr b="1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評量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-</a:t>
            </a:r>
            <a:r>
              <a:rPr lang="en" sz="2400"/>
              <a:t>情境還原度(有coordinate feedback)：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	-</a:t>
            </a:r>
            <a:r>
              <a:rPr lang="en" sz="2400">
                <a:solidFill>
                  <a:srgbClr val="0000FF"/>
                </a:solidFill>
              </a:rPr>
              <a:t>警車</a:t>
            </a:r>
            <a:r>
              <a:rPr lang="en" sz="2400"/>
              <a:t>達成追蹤跟隨</a:t>
            </a:r>
            <a:r>
              <a:rPr lang="en" sz="2400">
                <a:solidFill>
                  <a:srgbClr val="FF0000"/>
                </a:solidFill>
              </a:rPr>
              <a:t>搶匪</a:t>
            </a:r>
            <a:r>
              <a:rPr lang="en" sz="2400"/>
              <a:t>的效果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	-</a:t>
            </a:r>
            <a:r>
              <a:rPr lang="en" sz="2400">
                <a:solidFill>
                  <a:srgbClr val="FF0000"/>
                </a:solidFill>
              </a:rPr>
              <a:t>搶匪</a:t>
            </a:r>
            <a:r>
              <a:rPr lang="en" sz="2400"/>
              <a:t>有達成躲避</a:t>
            </a:r>
            <a:r>
              <a:rPr lang="en" sz="2400">
                <a:solidFill>
                  <a:srgbClr val="0000FF"/>
                </a:solidFill>
              </a:rPr>
              <a:t>警車</a:t>
            </a:r>
            <a:r>
              <a:rPr lang="en" sz="2400">
                <a:solidFill>
                  <a:srgbClr val="000000"/>
                </a:solidFill>
              </a:rPr>
              <a:t>並同時完成任務的效果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評量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決策演算法表現(三等第)：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笨蛋警察 v.s 笨蛋搶匪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t/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警察比搶匪聰明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搶匪比警察聰明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t/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兩個都很聰明(最理想)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